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4630400" cy="8229600"/>
  <p:notesSz cx="8229600" cy="14630400"/>
  <p:embeddedFontLst>
    <p:embeddedFont>
      <p:font typeface="DM Sans"/>
      <p:regular r:id="rId15"/>
    </p:embeddedFont>
    <p:embeddedFont>
      <p:font typeface="DM Sans"/>
      <p:regular r:id="rId16"/>
    </p:embeddedFont>
    <p:embeddedFont>
      <p:font typeface="DM Sans"/>
      <p:regular r:id="rId17"/>
    </p:embeddedFont>
    <p:embeddedFont>
      <p:font typeface="DM Sans"/>
      <p:regular r:id="rId18"/>
    </p:embeddedFont>
    <p:embeddedFont>
      <p:font typeface="Inter"/>
      <p:regular r:id="rId19"/>
    </p:embeddedFont>
    <p:embeddedFont>
      <p:font typeface="Inter"/>
      <p:regular r:id="rId20"/>
    </p:embeddedFont>
    <p:embeddedFont>
      <p:font typeface="Inter"/>
      <p:regular r:id="rId21"/>
    </p:embeddedFont>
    <p:embeddedFont>
      <p:font typeface="Inter"/>
      <p:regular r:id="rId22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Relationship Id="rId19" Type="http://schemas.openxmlformats.org/officeDocument/2006/relationships/font" Target="fonts/font5.fntdata"/><Relationship Id="rId20" Type="http://schemas.openxmlformats.org/officeDocument/2006/relationships/font" Target="fonts/font6.fntdata"/><Relationship Id="rId21" Type="http://schemas.openxmlformats.org/officeDocument/2006/relationships/font" Target="fonts/font7.fntdata"/><Relationship Id="rId22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3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3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3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3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3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8-1.png"/><Relationship Id="rId3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9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6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8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9.xml"/><Relationship Id="rId4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5486400" cy="8229600"/>
          </a:xfrm>
          <a:prstGeom prst="rect">
            <a:avLst/>
          </a:prstGeom>
          <a:solidFill>
            <a:srgbClr val="E5E0DF"/>
          </a:solidFill>
          <a:ln/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280190" y="754975"/>
            <a:ext cx="7556421" cy="3912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7700"/>
              </a:lnSpc>
              <a:buNone/>
            </a:pPr>
            <a:r>
              <a:rPr lang="en-US" sz="6150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Введение в геоинформационные системы (ГИС)</a:t>
            </a:r>
            <a:endParaRPr lang="en-US" sz="6150" dirty="0"/>
          </a:p>
        </p:txBody>
      </p:sp>
      <p:sp>
        <p:nvSpPr>
          <p:cNvPr id="6" name="Text 2"/>
          <p:cNvSpPr/>
          <p:nvPr/>
        </p:nvSpPr>
        <p:spPr>
          <a:xfrm>
            <a:off x="6280190" y="5008007"/>
            <a:ext cx="7556421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Геоинформационные системы (ГИС) – это мощный инструмент, используемый для сбора, хранения, анализа и визуализации пространственных данных. Они широко применяются в различных областях, от управления ресурсами до планирования городов.</a:t>
            </a:r>
            <a:endParaRPr lang="en-US" sz="1750" dirty="0"/>
          </a:p>
        </p:txBody>
      </p:sp>
      <p:sp>
        <p:nvSpPr>
          <p:cNvPr id="7" name="Shape 3"/>
          <p:cNvSpPr/>
          <p:nvPr/>
        </p:nvSpPr>
        <p:spPr>
          <a:xfrm>
            <a:off x="6280190" y="7094577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7810" y="7102197"/>
            <a:ext cx="347663" cy="347663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6756440" y="7077670"/>
            <a:ext cx="3268861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by Еркебулан Бекишев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601" y="1676281"/>
            <a:ext cx="5019080" cy="4876919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140648" y="619244"/>
            <a:ext cx="7835503" cy="1168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4550"/>
              </a:lnSpc>
              <a:buNone/>
            </a:pPr>
            <a:r>
              <a:rPr lang="en-US" sz="3650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Определение и назначение ГИС</a:t>
            </a:r>
            <a:endParaRPr lang="en-US" sz="3650" dirty="0"/>
          </a:p>
        </p:txBody>
      </p:sp>
      <p:sp>
        <p:nvSpPr>
          <p:cNvPr id="5" name="Text 1"/>
          <p:cNvSpPr/>
          <p:nvPr/>
        </p:nvSpPr>
        <p:spPr>
          <a:xfrm>
            <a:off x="6140648" y="2067877"/>
            <a:ext cx="7835503" cy="11963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ГИС представляют собой информационные системы, которые хранят, обрабатывают и анализируют данные о географических объектах и явлениях. Они позволяют создавать карты, моделировать ситуации, прогнозировать изменения и принимать более обоснованные решения.</a:t>
            </a:r>
            <a:endParaRPr lang="en-US" sz="1450" dirty="0"/>
          </a:p>
        </p:txBody>
      </p:sp>
      <p:sp>
        <p:nvSpPr>
          <p:cNvPr id="6" name="Shape 2"/>
          <p:cNvSpPr/>
          <p:nvPr/>
        </p:nvSpPr>
        <p:spPr>
          <a:xfrm>
            <a:off x="6140648" y="3474482"/>
            <a:ext cx="3824288" cy="2572583"/>
          </a:xfrm>
          <a:prstGeom prst="roundRect">
            <a:avLst>
              <a:gd name="adj" fmla="val 1090"/>
            </a:avLst>
          </a:prstGeom>
          <a:solidFill>
            <a:srgbClr val="F2EEEE"/>
          </a:solidFill>
          <a:ln/>
        </p:spPr>
      </p:sp>
      <p:sp>
        <p:nvSpPr>
          <p:cNvPr id="7" name="Text 3"/>
          <p:cNvSpPr/>
          <p:nvPr/>
        </p:nvSpPr>
        <p:spPr>
          <a:xfrm>
            <a:off x="6327577" y="3661410"/>
            <a:ext cx="2336602" cy="292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250"/>
              </a:lnSpc>
              <a:buNone/>
            </a:pPr>
            <a:r>
              <a:rPr lang="en-US" sz="1800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Сбор данных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6327577" y="4065627"/>
            <a:ext cx="3450431" cy="1495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ГИС используются для сбора информации о различных географических объектах, таких как почва, растительность, здания, дороги, и др.</a:t>
            </a:r>
            <a:endParaRPr lang="en-US" sz="1450" dirty="0"/>
          </a:p>
        </p:txBody>
      </p:sp>
      <p:sp>
        <p:nvSpPr>
          <p:cNvPr id="9" name="Shape 5"/>
          <p:cNvSpPr/>
          <p:nvPr/>
        </p:nvSpPr>
        <p:spPr>
          <a:xfrm>
            <a:off x="10151864" y="3474482"/>
            <a:ext cx="3824288" cy="2572583"/>
          </a:xfrm>
          <a:prstGeom prst="roundRect">
            <a:avLst>
              <a:gd name="adj" fmla="val 1090"/>
            </a:avLst>
          </a:prstGeom>
          <a:solidFill>
            <a:srgbClr val="F2EEEE"/>
          </a:solidFill>
          <a:ln/>
        </p:spPr>
      </p:sp>
      <p:sp>
        <p:nvSpPr>
          <p:cNvPr id="10" name="Text 6"/>
          <p:cNvSpPr/>
          <p:nvPr/>
        </p:nvSpPr>
        <p:spPr>
          <a:xfrm>
            <a:off x="10338792" y="3661410"/>
            <a:ext cx="2336602" cy="292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250"/>
              </a:lnSpc>
              <a:buNone/>
            </a:pPr>
            <a:r>
              <a:rPr lang="en-US" sz="1800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Анализ данных</a:t>
            </a:r>
            <a:endParaRPr lang="en-US" sz="1800" dirty="0"/>
          </a:p>
        </p:txBody>
      </p:sp>
      <p:sp>
        <p:nvSpPr>
          <p:cNvPr id="11" name="Text 7"/>
          <p:cNvSpPr/>
          <p:nvPr/>
        </p:nvSpPr>
        <p:spPr>
          <a:xfrm>
            <a:off x="10338792" y="4065627"/>
            <a:ext cx="3450431" cy="1794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ГИС позволяют анализировать пространственные данные, выявлять закономерности, проводить прогнозирование и разрабатывать решения для различных задач.</a:t>
            </a:r>
            <a:endParaRPr lang="en-US" sz="1450" dirty="0"/>
          </a:p>
        </p:txBody>
      </p:sp>
      <p:sp>
        <p:nvSpPr>
          <p:cNvPr id="12" name="Shape 8"/>
          <p:cNvSpPr/>
          <p:nvPr/>
        </p:nvSpPr>
        <p:spPr>
          <a:xfrm>
            <a:off x="6140648" y="6233993"/>
            <a:ext cx="7835503" cy="1376243"/>
          </a:xfrm>
          <a:prstGeom prst="roundRect">
            <a:avLst>
              <a:gd name="adj" fmla="val 2037"/>
            </a:avLst>
          </a:prstGeom>
          <a:solidFill>
            <a:srgbClr val="F2EEEE"/>
          </a:solidFill>
          <a:ln/>
        </p:spPr>
      </p:sp>
      <p:sp>
        <p:nvSpPr>
          <p:cNvPr id="13" name="Text 9"/>
          <p:cNvSpPr/>
          <p:nvPr/>
        </p:nvSpPr>
        <p:spPr>
          <a:xfrm>
            <a:off x="6327577" y="6420922"/>
            <a:ext cx="2782253" cy="292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250"/>
              </a:lnSpc>
              <a:buNone/>
            </a:pPr>
            <a:r>
              <a:rPr lang="en-US" sz="1800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Визуализация данных</a:t>
            </a:r>
            <a:endParaRPr lang="en-US" sz="1800" dirty="0"/>
          </a:p>
        </p:txBody>
      </p:sp>
      <p:sp>
        <p:nvSpPr>
          <p:cNvPr id="14" name="Text 10"/>
          <p:cNvSpPr/>
          <p:nvPr/>
        </p:nvSpPr>
        <p:spPr>
          <a:xfrm>
            <a:off x="6327577" y="6825139"/>
            <a:ext cx="7461647" cy="5981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ГИС предоставляют возможность визуализировать данные в виде интерактивных карт и графиков, что позволяет легко усваивать информацию.</a:t>
            </a:r>
            <a:endParaRPr lang="en-US" sz="14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7247" y="2211467"/>
            <a:ext cx="4959787" cy="3806666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37354" y="584478"/>
            <a:ext cx="6304836" cy="6584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150"/>
              </a:lnSpc>
              <a:buNone/>
            </a:pPr>
            <a:r>
              <a:rPr lang="en-US" sz="4100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История развития ГИС</a:t>
            </a:r>
            <a:endParaRPr lang="en-US" sz="4100" dirty="0"/>
          </a:p>
        </p:txBody>
      </p:sp>
      <p:sp>
        <p:nvSpPr>
          <p:cNvPr id="5" name="Shape 1"/>
          <p:cNvSpPr/>
          <p:nvPr/>
        </p:nvSpPr>
        <p:spPr>
          <a:xfrm>
            <a:off x="1041916" y="1558885"/>
            <a:ext cx="22860" cy="6086237"/>
          </a:xfrm>
          <a:prstGeom prst="roundRect">
            <a:avLst>
              <a:gd name="adj" fmla="val 138250"/>
            </a:avLst>
          </a:prstGeom>
          <a:solidFill>
            <a:srgbClr val="D8D4D4"/>
          </a:solidFill>
          <a:ln/>
        </p:spPr>
      </p:sp>
      <p:sp>
        <p:nvSpPr>
          <p:cNvPr id="6" name="Shape 2"/>
          <p:cNvSpPr/>
          <p:nvPr/>
        </p:nvSpPr>
        <p:spPr>
          <a:xfrm>
            <a:off x="1267480" y="2021324"/>
            <a:ext cx="737354" cy="22860"/>
          </a:xfrm>
          <a:prstGeom prst="roundRect">
            <a:avLst>
              <a:gd name="adj" fmla="val 138250"/>
            </a:avLst>
          </a:prstGeom>
          <a:solidFill>
            <a:srgbClr val="D8D4D4"/>
          </a:solidFill>
          <a:ln/>
        </p:spPr>
      </p:sp>
      <p:sp>
        <p:nvSpPr>
          <p:cNvPr id="7" name="Shape 3"/>
          <p:cNvSpPr/>
          <p:nvPr/>
        </p:nvSpPr>
        <p:spPr>
          <a:xfrm>
            <a:off x="816352" y="1795820"/>
            <a:ext cx="473988" cy="473988"/>
          </a:xfrm>
          <a:prstGeom prst="roundRect">
            <a:avLst>
              <a:gd name="adj" fmla="val 6668"/>
            </a:avLst>
          </a:prstGeom>
          <a:solidFill>
            <a:srgbClr val="F2EEEE"/>
          </a:solidFill>
          <a:ln/>
        </p:spPr>
      </p:sp>
      <p:sp>
        <p:nvSpPr>
          <p:cNvPr id="8" name="Text 4"/>
          <p:cNvSpPr/>
          <p:nvPr/>
        </p:nvSpPr>
        <p:spPr>
          <a:xfrm>
            <a:off x="998280" y="1874758"/>
            <a:ext cx="110014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450"/>
              </a:lnSpc>
              <a:buNone/>
            </a:pPr>
            <a:r>
              <a:rPr lang="en-US" sz="2450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1</a:t>
            </a:r>
            <a:endParaRPr lang="en-US" sz="2450" dirty="0"/>
          </a:p>
        </p:txBody>
      </p:sp>
      <p:sp>
        <p:nvSpPr>
          <p:cNvPr id="9" name="Text 5"/>
          <p:cNvSpPr/>
          <p:nvPr/>
        </p:nvSpPr>
        <p:spPr>
          <a:xfrm>
            <a:off x="2212062" y="1769507"/>
            <a:ext cx="2633543" cy="329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Ранние карты</a:t>
            </a:r>
            <a:endParaRPr lang="en-US" sz="2050" dirty="0"/>
          </a:p>
        </p:txBody>
      </p:sp>
      <p:sp>
        <p:nvSpPr>
          <p:cNvPr id="10" name="Text 6"/>
          <p:cNvSpPr/>
          <p:nvPr/>
        </p:nvSpPr>
        <p:spPr>
          <a:xfrm>
            <a:off x="2212062" y="2225040"/>
            <a:ext cx="6194584" cy="10115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Первые карты появились тысячелетия назад. Они служили для направления путешественников и для представления географических объектов.</a:t>
            </a:r>
            <a:endParaRPr lang="en-US" sz="1650" dirty="0"/>
          </a:p>
        </p:txBody>
      </p:sp>
      <p:sp>
        <p:nvSpPr>
          <p:cNvPr id="11" name="Shape 7"/>
          <p:cNvSpPr/>
          <p:nvPr/>
        </p:nvSpPr>
        <p:spPr>
          <a:xfrm>
            <a:off x="1267480" y="4120277"/>
            <a:ext cx="737354" cy="22860"/>
          </a:xfrm>
          <a:prstGeom prst="roundRect">
            <a:avLst>
              <a:gd name="adj" fmla="val 138250"/>
            </a:avLst>
          </a:prstGeom>
          <a:solidFill>
            <a:srgbClr val="D8D4D4"/>
          </a:solidFill>
          <a:ln/>
        </p:spPr>
      </p:sp>
      <p:sp>
        <p:nvSpPr>
          <p:cNvPr id="12" name="Shape 8"/>
          <p:cNvSpPr/>
          <p:nvPr/>
        </p:nvSpPr>
        <p:spPr>
          <a:xfrm>
            <a:off x="816352" y="3894773"/>
            <a:ext cx="473988" cy="473988"/>
          </a:xfrm>
          <a:prstGeom prst="roundRect">
            <a:avLst>
              <a:gd name="adj" fmla="val 6668"/>
            </a:avLst>
          </a:prstGeom>
          <a:solidFill>
            <a:srgbClr val="F2EEEE"/>
          </a:solidFill>
          <a:ln/>
        </p:spPr>
      </p:sp>
      <p:sp>
        <p:nvSpPr>
          <p:cNvPr id="13" name="Text 9"/>
          <p:cNvSpPr/>
          <p:nvPr/>
        </p:nvSpPr>
        <p:spPr>
          <a:xfrm>
            <a:off x="962085" y="3973711"/>
            <a:ext cx="182404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450"/>
              </a:lnSpc>
              <a:buNone/>
            </a:pPr>
            <a:r>
              <a:rPr lang="en-US" sz="2450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2</a:t>
            </a:r>
            <a:endParaRPr lang="en-US" sz="2450" dirty="0"/>
          </a:p>
        </p:txBody>
      </p:sp>
      <p:sp>
        <p:nvSpPr>
          <p:cNvPr id="14" name="Text 10"/>
          <p:cNvSpPr/>
          <p:nvPr/>
        </p:nvSpPr>
        <p:spPr>
          <a:xfrm>
            <a:off x="2212062" y="3868460"/>
            <a:ext cx="4423529" cy="329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Компьютеризированные карты</a:t>
            </a:r>
            <a:endParaRPr lang="en-US" sz="2050" dirty="0"/>
          </a:p>
        </p:txBody>
      </p:sp>
      <p:sp>
        <p:nvSpPr>
          <p:cNvPr id="15" name="Text 11"/>
          <p:cNvSpPr/>
          <p:nvPr/>
        </p:nvSpPr>
        <p:spPr>
          <a:xfrm>
            <a:off x="2212062" y="4323993"/>
            <a:ext cx="6194584" cy="10115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середине XX века компьютеры начали использоваться для создания и обработки карт, что положило начало развитию ГИС.</a:t>
            </a:r>
            <a:endParaRPr lang="en-US" sz="1650" dirty="0"/>
          </a:p>
        </p:txBody>
      </p:sp>
      <p:sp>
        <p:nvSpPr>
          <p:cNvPr id="16" name="Shape 12"/>
          <p:cNvSpPr/>
          <p:nvPr/>
        </p:nvSpPr>
        <p:spPr>
          <a:xfrm>
            <a:off x="1267480" y="6219230"/>
            <a:ext cx="737354" cy="22860"/>
          </a:xfrm>
          <a:prstGeom prst="roundRect">
            <a:avLst>
              <a:gd name="adj" fmla="val 138250"/>
            </a:avLst>
          </a:prstGeom>
          <a:solidFill>
            <a:srgbClr val="D8D4D4"/>
          </a:solidFill>
          <a:ln/>
        </p:spPr>
      </p:sp>
      <p:sp>
        <p:nvSpPr>
          <p:cNvPr id="17" name="Shape 13"/>
          <p:cNvSpPr/>
          <p:nvPr/>
        </p:nvSpPr>
        <p:spPr>
          <a:xfrm>
            <a:off x="816352" y="5993725"/>
            <a:ext cx="473988" cy="473988"/>
          </a:xfrm>
          <a:prstGeom prst="roundRect">
            <a:avLst>
              <a:gd name="adj" fmla="val 6668"/>
            </a:avLst>
          </a:prstGeom>
          <a:solidFill>
            <a:srgbClr val="F2EEEE"/>
          </a:solidFill>
          <a:ln/>
        </p:spPr>
      </p:sp>
      <p:sp>
        <p:nvSpPr>
          <p:cNvPr id="18" name="Text 14"/>
          <p:cNvSpPr/>
          <p:nvPr/>
        </p:nvSpPr>
        <p:spPr>
          <a:xfrm>
            <a:off x="958632" y="6072664"/>
            <a:ext cx="189309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450"/>
              </a:lnSpc>
              <a:buNone/>
            </a:pPr>
            <a:r>
              <a:rPr lang="en-US" sz="2450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3</a:t>
            </a:r>
            <a:endParaRPr lang="en-US" sz="2450" dirty="0"/>
          </a:p>
        </p:txBody>
      </p:sp>
      <p:sp>
        <p:nvSpPr>
          <p:cNvPr id="19" name="Text 15"/>
          <p:cNvSpPr/>
          <p:nvPr/>
        </p:nvSpPr>
        <p:spPr>
          <a:xfrm>
            <a:off x="2212062" y="5967413"/>
            <a:ext cx="2633543" cy="329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Современные ГИС</a:t>
            </a:r>
            <a:endParaRPr lang="en-US" sz="2050" dirty="0"/>
          </a:p>
        </p:txBody>
      </p:sp>
      <p:sp>
        <p:nvSpPr>
          <p:cNvPr id="20" name="Text 16"/>
          <p:cNvSpPr/>
          <p:nvPr/>
        </p:nvSpPr>
        <p:spPr>
          <a:xfrm>
            <a:off x="2212062" y="6422946"/>
            <a:ext cx="6194584" cy="10115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Современные ГИС характеризуются высокой точностью, богатыми функциями и широкими возможностями для анализа и визуализации данных.</a:t>
            </a:r>
            <a:endParaRPr lang="en-US" sz="16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999893"/>
            <a:ext cx="822376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Основные компоненты ГИС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275648"/>
            <a:ext cx="3978116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Пространственные данные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211122"/>
            <a:ext cx="3978116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Пространственные данные описывают географическое расположение объектов и их характеристики, например, координаты, форма, размер и тип.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5332928" y="3275648"/>
            <a:ext cx="342018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Атрибутивные данные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332928" y="3856792"/>
            <a:ext cx="3978116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Атрибутивные данные предоставляют дополнительную информацию о пространственных объектах, например, имя, адрес, площадь, население и др.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9872067" y="3275648"/>
            <a:ext cx="3978116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Программное обеспечение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9872067" y="4211122"/>
            <a:ext cx="3978116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Программное обеспечение ГИС обеспечивает возможность создания, редактирования, анализа и визуализации пространственных данных.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3672" y="2267307"/>
            <a:ext cx="5026938" cy="369486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3057" y="506730"/>
            <a:ext cx="7857887" cy="11482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4500"/>
              </a:lnSpc>
              <a:buNone/>
            </a:pPr>
            <a:r>
              <a:rPr lang="en-US" sz="3600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Сбор и хранение пространственных данных</a:t>
            </a:r>
            <a:endParaRPr lang="en-US" sz="3600" dirty="0"/>
          </a:p>
        </p:txBody>
      </p:sp>
      <p:sp>
        <p:nvSpPr>
          <p:cNvPr id="5" name="Text 1"/>
          <p:cNvSpPr/>
          <p:nvPr/>
        </p:nvSpPr>
        <p:spPr>
          <a:xfrm>
            <a:off x="643057" y="1930598"/>
            <a:ext cx="7857887" cy="11753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300"/>
              </a:lnSpc>
              <a:buNone/>
            </a:pPr>
            <a:r>
              <a:rPr lang="en-US" sz="140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Пространственные данные могут быть собранны различными методами, включая спутниковую съемку, аэрофотосъемку, GPS-навигацию, сканирование и полевые измерения. Эти данные хранятся в специальных базах данных, которые позволяют эффективно их использовать в ГИС.</a:t>
            </a:r>
            <a:endParaRPr lang="en-US" sz="14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057" y="3312676"/>
            <a:ext cx="918686" cy="1470065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1837373" y="3496389"/>
            <a:ext cx="2296954" cy="287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Сбор данных</a:t>
            </a:r>
            <a:endParaRPr lang="en-US" sz="1800" dirty="0"/>
          </a:p>
        </p:txBody>
      </p:sp>
      <p:sp>
        <p:nvSpPr>
          <p:cNvPr id="8" name="Text 3"/>
          <p:cNvSpPr/>
          <p:nvPr/>
        </p:nvSpPr>
        <p:spPr>
          <a:xfrm>
            <a:off x="1837373" y="3893701"/>
            <a:ext cx="6663571" cy="5876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0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Сбор пространственных данных осуществляется с помощью различных методов.</a:t>
            </a:r>
            <a:endParaRPr lang="en-US" sz="140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057" y="4782741"/>
            <a:ext cx="918686" cy="1470065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1837373" y="4966454"/>
            <a:ext cx="3005257" cy="287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Преобразование данных</a:t>
            </a:r>
            <a:endParaRPr lang="en-US" sz="1800" dirty="0"/>
          </a:p>
        </p:txBody>
      </p:sp>
      <p:sp>
        <p:nvSpPr>
          <p:cNvPr id="11" name="Text 5"/>
          <p:cNvSpPr/>
          <p:nvPr/>
        </p:nvSpPr>
        <p:spPr>
          <a:xfrm>
            <a:off x="1837373" y="5363766"/>
            <a:ext cx="6663571" cy="2938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0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Данные преобразуются в формат, подходящий для хранения в ГИС.</a:t>
            </a:r>
            <a:endParaRPr lang="en-US" sz="140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057" y="6252805"/>
            <a:ext cx="918686" cy="1470065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1837373" y="6436519"/>
            <a:ext cx="2296954" cy="287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Хранение данных</a:t>
            </a:r>
            <a:endParaRPr lang="en-US" sz="1800" dirty="0"/>
          </a:p>
        </p:txBody>
      </p:sp>
      <p:sp>
        <p:nvSpPr>
          <p:cNvPr id="14" name="Text 7"/>
          <p:cNvSpPr/>
          <p:nvPr/>
        </p:nvSpPr>
        <p:spPr>
          <a:xfrm>
            <a:off x="1837373" y="6833830"/>
            <a:ext cx="6663571" cy="5876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0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Данные хранятся в базах данных, организованных для пространственного анализа.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4319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2340" y="243126"/>
            <a:ext cx="1945719" cy="1945719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80918" y="3362444"/>
            <a:ext cx="12256532" cy="607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4750"/>
              </a:lnSpc>
              <a:buNone/>
            </a:pPr>
            <a:r>
              <a:rPr lang="en-US" sz="3800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Методы анализа и визуализации данных в ГИС</a:t>
            </a:r>
            <a:endParaRPr lang="en-US" sz="3800" dirty="0"/>
          </a:p>
        </p:txBody>
      </p:sp>
      <p:sp>
        <p:nvSpPr>
          <p:cNvPr id="5" name="Text 1"/>
          <p:cNvSpPr/>
          <p:nvPr/>
        </p:nvSpPr>
        <p:spPr>
          <a:xfrm>
            <a:off x="680918" y="4262199"/>
            <a:ext cx="13268563" cy="622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450"/>
              </a:lnSpc>
              <a:buNone/>
            </a:pPr>
            <a:r>
              <a:rPr lang="en-US" sz="150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ГИС предоставляют широкий набор инструментов для анализа пространственных данных. Эти инструменты позволяют выполнять различные операции, например, буферизацию, пересечение, пространственный запрос и др.</a:t>
            </a:r>
            <a:endParaRPr lang="en-US" sz="1500" dirty="0"/>
          </a:p>
        </p:txBody>
      </p:sp>
      <p:sp>
        <p:nvSpPr>
          <p:cNvPr id="6" name="Shape 2"/>
          <p:cNvSpPr/>
          <p:nvPr/>
        </p:nvSpPr>
        <p:spPr>
          <a:xfrm>
            <a:off x="680918" y="5322332"/>
            <a:ext cx="437674" cy="437674"/>
          </a:xfrm>
          <a:prstGeom prst="roundRect">
            <a:avLst>
              <a:gd name="adj" fmla="val 6668"/>
            </a:avLst>
          </a:prstGeom>
          <a:solidFill>
            <a:srgbClr val="F2EEEE"/>
          </a:solidFill>
          <a:ln/>
        </p:spPr>
      </p:sp>
      <p:sp>
        <p:nvSpPr>
          <p:cNvPr id="7" name="Text 3"/>
          <p:cNvSpPr/>
          <p:nvPr/>
        </p:nvSpPr>
        <p:spPr>
          <a:xfrm>
            <a:off x="848916" y="5395198"/>
            <a:ext cx="101560" cy="2918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250"/>
              </a:lnSpc>
              <a:buNone/>
            </a:pPr>
            <a:r>
              <a:rPr lang="en-US" sz="2250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1</a:t>
            </a:r>
            <a:endParaRPr lang="en-US" sz="2250" dirty="0"/>
          </a:p>
        </p:txBody>
      </p:sp>
      <p:sp>
        <p:nvSpPr>
          <p:cNvPr id="8" name="Text 4"/>
          <p:cNvSpPr/>
          <p:nvPr/>
        </p:nvSpPr>
        <p:spPr>
          <a:xfrm>
            <a:off x="1313140" y="5322332"/>
            <a:ext cx="3660934" cy="607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350"/>
              </a:lnSpc>
              <a:buNone/>
            </a:pPr>
            <a:r>
              <a:rPr lang="en-US" sz="1900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Картографическая визуализация</a:t>
            </a:r>
            <a:endParaRPr lang="en-US" sz="1900" dirty="0"/>
          </a:p>
        </p:txBody>
      </p:sp>
      <p:sp>
        <p:nvSpPr>
          <p:cNvPr id="9" name="Text 5"/>
          <p:cNvSpPr/>
          <p:nvPr/>
        </p:nvSpPr>
        <p:spPr>
          <a:xfrm>
            <a:off x="1313140" y="6046946"/>
            <a:ext cx="3660934" cy="1244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450"/>
              </a:lnSpc>
              <a:buNone/>
            </a:pPr>
            <a:r>
              <a:rPr lang="en-US" sz="150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Визуализация данных в виде карт позволяет легко усваивать информацию и идентифицировать пространственные закономерности.</a:t>
            </a:r>
            <a:endParaRPr lang="en-US" sz="1500" dirty="0"/>
          </a:p>
        </p:txBody>
      </p:sp>
      <p:sp>
        <p:nvSpPr>
          <p:cNvPr id="10" name="Shape 6"/>
          <p:cNvSpPr/>
          <p:nvPr/>
        </p:nvSpPr>
        <p:spPr>
          <a:xfrm>
            <a:off x="5168622" y="5322332"/>
            <a:ext cx="437674" cy="437674"/>
          </a:xfrm>
          <a:prstGeom prst="roundRect">
            <a:avLst>
              <a:gd name="adj" fmla="val 6668"/>
            </a:avLst>
          </a:prstGeom>
          <a:solidFill>
            <a:srgbClr val="F2EEEE"/>
          </a:solidFill>
          <a:ln/>
        </p:spPr>
      </p:sp>
      <p:sp>
        <p:nvSpPr>
          <p:cNvPr id="11" name="Text 7"/>
          <p:cNvSpPr/>
          <p:nvPr/>
        </p:nvSpPr>
        <p:spPr>
          <a:xfrm>
            <a:off x="5303282" y="5395198"/>
            <a:ext cx="168354" cy="2918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250"/>
              </a:lnSpc>
              <a:buNone/>
            </a:pPr>
            <a:r>
              <a:rPr lang="en-US" sz="2250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2</a:t>
            </a:r>
            <a:endParaRPr lang="en-US" sz="2250" dirty="0"/>
          </a:p>
        </p:txBody>
      </p:sp>
      <p:sp>
        <p:nvSpPr>
          <p:cNvPr id="12" name="Text 8"/>
          <p:cNvSpPr/>
          <p:nvPr/>
        </p:nvSpPr>
        <p:spPr>
          <a:xfrm>
            <a:off x="5800844" y="5322332"/>
            <a:ext cx="3090267" cy="3039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350"/>
              </a:lnSpc>
              <a:buNone/>
            </a:pPr>
            <a:r>
              <a:rPr lang="en-US" sz="1900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Статистический анализ</a:t>
            </a:r>
            <a:endParaRPr lang="en-US" sz="1900" dirty="0"/>
          </a:p>
        </p:txBody>
      </p:sp>
      <p:sp>
        <p:nvSpPr>
          <p:cNvPr id="13" name="Text 9"/>
          <p:cNvSpPr/>
          <p:nvPr/>
        </p:nvSpPr>
        <p:spPr>
          <a:xfrm>
            <a:off x="5800844" y="5742980"/>
            <a:ext cx="3660934" cy="15561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450"/>
              </a:lnSpc>
              <a:buNone/>
            </a:pPr>
            <a:r>
              <a:rPr lang="en-US" sz="150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ГИС позволяют проводить статистический анализ пространственных данных, что помогает выявлять тенденции и корреляции.</a:t>
            </a:r>
            <a:endParaRPr lang="en-US" sz="1500" dirty="0"/>
          </a:p>
        </p:txBody>
      </p:sp>
      <p:sp>
        <p:nvSpPr>
          <p:cNvPr id="14" name="Shape 10"/>
          <p:cNvSpPr/>
          <p:nvPr/>
        </p:nvSpPr>
        <p:spPr>
          <a:xfrm>
            <a:off x="9656326" y="5322332"/>
            <a:ext cx="437674" cy="437674"/>
          </a:xfrm>
          <a:prstGeom prst="roundRect">
            <a:avLst>
              <a:gd name="adj" fmla="val 6668"/>
            </a:avLst>
          </a:prstGeom>
          <a:solidFill>
            <a:srgbClr val="F2EEEE"/>
          </a:solidFill>
          <a:ln/>
        </p:spPr>
      </p:sp>
      <p:sp>
        <p:nvSpPr>
          <p:cNvPr id="15" name="Text 11"/>
          <p:cNvSpPr/>
          <p:nvPr/>
        </p:nvSpPr>
        <p:spPr>
          <a:xfrm>
            <a:off x="9787771" y="5395198"/>
            <a:ext cx="174784" cy="2918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250"/>
              </a:lnSpc>
              <a:buNone/>
            </a:pPr>
            <a:r>
              <a:rPr lang="en-US" sz="2250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3</a:t>
            </a:r>
            <a:endParaRPr lang="en-US" sz="2250" dirty="0"/>
          </a:p>
        </p:txBody>
      </p:sp>
      <p:sp>
        <p:nvSpPr>
          <p:cNvPr id="16" name="Text 12"/>
          <p:cNvSpPr/>
          <p:nvPr/>
        </p:nvSpPr>
        <p:spPr>
          <a:xfrm>
            <a:off x="10288548" y="5322332"/>
            <a:ext cx="2431971" cy="3039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350"/>
              </a:lnSpc>
              <a:buNone/>
            </a:pPr>
            <a:r>
              <a:rPr lang="en-US" sz="1900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Моделирование</a:t>
            </a:r>
            <a:endParaRPr lang="en-US" sz="1900" dirty="0"/>
          </a:p>
        </p:txBody>
      </p:sp>
      <p:sp>
        <p:nvSpPr>
          <p:cNvPr id="17" name="Text 13"/>
          <p:cNvSpPr/>
          <p:nvPr/>
        </p:nvSpPr>
        <p:spPr>
          <a:xfrm>
            <a:off x="10288548" y="5742980"/>
            <a:ext cx="3660934" cy="15561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450"/>
              </a:lnSpc>
              <a:buNone/>
            </a:pPr>
            <a:r>
              <a:rPr lang="en-US" sz="150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ГИС используются для моделирования различных процессов, например, распространения загрязнения, потоков воды и др.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4361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5269" y="243602"/>
            <a:ext cx="2699742" cy="194893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82109" y="2973586"/>
            <a:ext cx="6641663" cy="60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4750"/>
              </a:lnSpc>
              <a:buNone/>
            </a:pPr>
            <a:r>
              <a:rPr lang="en-US" sz="3800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Области применения ГИС</a:t>
            </a:r>
            <a:endParaRPr lang="en-US" sz="3800" dirty="0"/>
          </a:p>
        </p:txBody>
      </p:sp>
      <p:sp>
        <p:nvSpPr>
          <p:cNvPr id="5" name="Text 1"/>
          <p:cNvSpPr/>
          <p:nvPr/>
        </p:nvSpPr>
        <p:spPr>
          <a:xfrm>
            <a:off x="682109" y="3874889"/>
            <a:ext cx="13266182" cy="623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450"/>
              </a:lnSpc>
              <a:buNone/>
            </a:pPr>
            <a:r>
              <a:rPr lang="en-US" sz="150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ГИС широко применяются в различных сферах деятельности, включая управление ресурсами, планирование городов, транспорт, экологию, землепользование, а также в научных исследованиях.</a:t>
            </a:r>
            <a:endParaRPr lang="en-US" sz="15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109" y="4717733"/>
            <a:ext cx="487204" cy="487204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82109" y="5399723"/>
            <a:ext cx="2985611" cy="3044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900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Управление ресурсами</a:t>
            </a:r>
            <a:endParaRPr lang="en-US" sz="1900" dirty="0"/>
          </a:p>
        </p:txBody>
      </p:sp>
      <p:sp>
        <p:nvSpPr>
          <p:cNvPr id="8" name="Text 3"/>
          <p:cNvSpPr/>
          <p:nvPr/>
        </p:nvSpPr>
        <p:spPr>
          <a:xfrm>
            <a:off x="682109" y="5821085"/>
            <a:ext cx="3097292" cy="12472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0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ГИС помогают оптимизировать использование природных ресурсов, таких как вода, лес, почва.</a:t>
            </a:r>
            <a:endParaRPr lang="en-US" sz="150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1699" y="4717733"/>
            <a:ext cx="487204" cy="487204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4071699" y="5399723"/>
            <a:ext cx="2436138" cy="3044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900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Транспорт</a:t>
            </a:r>
            <a:endParaRPr lang="en-US" sz="1900" dirty="0"/>
          </a:p>
        </p:txBody>
      </p:sp>
      <p:sp>
        <p:nvSpPr>
          <p:cNvPr id="11" name="Text 5"/>
          <p:cNvSpPr/>
          <p:nvPr/>
        </p:nvSpPr>
        <p:spPr>
          <a:xfrm>
            <a:off x="4071699" y="5821085"/>
            <a:ext cx="3097292" cy="15591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0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ГИС используются для планирования транспортных систем, мониторинга дорожного движения и управления транспортом.</a:t>
            </a:r>
            <a:endParaRPr lang="en-US" sz="150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1290" y="4717733"/>
            <a:ext cx="487204" cy="487204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7461290" y="5399723"/>
            <a:ext cx="2436138" cy="3044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900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Экология</a:t>
            </a:r>
            <a:endParaRPr lang="en-US" sz="1900" dirty="0"/>
          </a:p>
        </p:txBody>
      </p:sp>
      <p:sp>
        <p:nvSpPr>
          <p:cNvPr id="14" name="Text 7"/>
          <p:cNvSpPr/>
          <p:nvPr/>
        </p:nvSpPr>
        <p:spPr>
          <a:xfrm>
            <a:off x="7461290" y="5821085"/>
            <a:ext cx="3097292" cy="1870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0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ГИС помогают анализировать экологические данные, мониторить состояние окружающей среды и разрабатывать стратегии по ее охране.</a:t>
            </a:r>
            <a:endParaRPr lang="en-US" sz="1500" dirty="0"/>
          </a:p>
        </p:txBody>
      </p:sp>
      <p:pic>
        <p:nvPicPr>
          <p:cNvPr id="1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50880" y="4717733"/>
            <a:ext cx="487204" cy="487204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10850880" y="5399723"/>
            <a:ext cx="2491859" cy="3044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900" dirty="0">
                <a:solidFill>
                  <a:srgbClr val="46464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Землепользование</a:t>
            </a:r>
            <a:endParaRPr lang="en-US" sz="1900" dirty="0"/>
          </a:p>
        </p:txBody>
      </p:sp>
      <p:sp>
        <p:nvSpPr>
          <p:cNvPr id="17" name="Text 9"/>
          <p:cNvSpPr/>
          <p:nvPr/>
        </p:nvSpPr>
        <p:spPr>
          <a:xfrm>
            <a:off x="10850880" y="5821085"/>
            <a:ext cx="3097411" cy="1870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0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ГИС используются для управления земельными ресурсами, планирования развития территорий и мониторинга изменений землепользования.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7488" y="2241352"/>
            <a:ext cx="4919305" cy="374689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93790" y="1180267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03030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Перспективы развития ГИС</a:t>
            </a:r>
            <a:endParaRPr lang="en-US" sz="4450" dirty="0"/>
          </a:p>
        </p:txBody>
      </p:sp>
      <p:sp>
        <p:nvSpPr>
          <p:cNvPr id="5" name="Text 1"/>
          <p:cNvSpPr/>
          <p:nvPr/>
        </p:nvSpPr>
        <p:spPr>
          <a:xfrm>
            <a:off x="793790" y="2937986"/>
            <a:ext cx="7556421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будущем ГИС будут продолжать развиваться, становясь более интеллектуальными, интегрированными и мобильными. Ожидается, что они будут играть ключевую роль в решении глобальных проблем, таких как изменение климата, устойчивое развитие и управление ресурсами.</a:t>
            </a:r>
            <a:endParaRPr lang="en-US" sz="1750" dirty="0"/>
          </a:p>
        </p:txBody>
      </p:sp>
      <p:sp>
        <p:nvSpPr>
          <p:cNvPr id="6" name="Shape 2"/>
          <p:cNvSpPr/>
          <p:nvPr/>
        </p:nvSpPr>
        <p:spPr>
          <a:xfrm>
            <a:off x="793790" y="5007650"/>
            <a:ext cx="7556421" cy="2041684"/>
          </a:xfrm>
          <a:prstGeom prst="roundRect">
            <a:avLst>
              <a:gd name="adj" fmla="val 1666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7" name="Shape 3"/>
          <p:cNvSpPr/>
          <p:nvPr/>
        </p:nvSpPr>
        <p:spPr>
          <a:xfrm>
            <a:off x="801410" y="5015270"/>
            <a:ext cx="7541181" cy="101322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8" name="Text 4"/>
          <p:cNvSpPr/>
          <p:nvPr/>
        </p:nvSpPr>
        <p:spPr>
          <a:xfrm>
            <a:off x="1028224" y="5158978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Улучшение точности данных</a:t>
            </a:r>
            <a:endParaRPr lang="en-US" sz="1750" dirty="0"/>
          </a:p>
        </p:txBody>
      </p:sp>
      <p:sp>
        <p:nvSpPr>
          <p:cNvPr id="9" name="Text 5"/>
          <p:cNvSpPr/>
          <p:nvPr/>
        </p:nvSpPr>
        <p:spPr>
          <a:xfrm>
            <a:off x="4802624" y="5158978"/>
            <a:ext cx="33131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Интеграция с другими технологиями</a:t>
            </a:r>
            <a:endParaRPr lang="en-US" sz="1750" dirty="0"/>
          </a:p>
        </p:txBody>
      </p:sp>
      <p:sp>
        <p:nvSpPr>
          <p:cNvPr id="10" name="Shape 6"/>
          <p:cNvSpPr/>
          <p:nvPr/>
        </p:nvSpPr>
        <p:spPr>
          <a:xfrm>
            <a:off x="801410" y="6028492"/>
            <a:ext cx="7541181" cy="101322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1" name="Text 7"/>
          <p:cNvSpPr/>
          <p:nvPr/>
        </p:nvSpPr>
        <p:spPr>
          <a:xfrm>
            <a:off x="1028224" y="6172200"/>
            <a:ext cx="33131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Развитие облачных технологий</a:t>
            </a:r>
            <a:endParaRPr lang="en-US" sz="1750" dirty="0"/>
          </a:p>
        </p:txBody>
      </p:sp>
      <p:sp>
        <p:nvSpPr>
          <p:cNvPr id="12" name="Text 8"/>
          <p:cNvSpPr/>
          <p:nvPr/>
        </p:nvSpPr>
        <p:spPr>
          <a:xfrm>
            <a:off x="4802624" y="6172200"/>
            <a:ext cx="33131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64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Широкое применение искусственного интеллекта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2024-09-06T09:16:58Z</dcterms:created>
  <dcterms:modified xsi:type="dcterms:W3CDTF">2024-09-06T09:16:58Z</dcterms:modified>
</cp:coreProperties>
</file>